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2" r:id="rId3"/>
    <p:sldId id="261"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49" autoAdjust="0"/>
    <p:restoredTop sz="94664" autoAdjust="0"/>
  </p:normalViewPr>
  <p:slideViewPr>
    <p:cSldViewPr>
      <p:cViewPr varScale="1">
        <p:scale>
          <a:sx n="42" d="100"/>
          <a:sy n="42" d="100"/>
        </p:scale>
        <p:origin x="-82" y="-2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F65FE8-2C17-4762-AB7D-20AD9AB7E11E}" type="datetimeFigureOut">
              <a:rPr lang="en-US" smtClean="0"/>
              <a:t>12/21/2012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953B0-8364-42DD-8743-93152724753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rtl="1"/>
            <a:r>
              <a:rPr lang="ar-EG" sz="1200" b="1" u="sng" kern="1200" dirty="0" smtClean="0">
                <a:solidFill>
                  <a:schemeClr val="tx1"/>
                </a:solidFill>
                <a:latin typeface="+mn-lt"/>
                <a:ea typeface="+mn-ea"/>
                <a:cs typeface="+mn-cs"/>
              </a:rPr>
              <a:t>الهدف من المشروع  :</a:t>
            </a:r>
            <a:endParaRPr lang="en-US" sz="1200" kern="1200" dirty="0" smtClean="0">
              <a:solidFill>
                <a:schemeClr val="tx1"/>
              </a:solidFill>
              <a:latin typeface="+mn-lt"/>
              <a:ea typeface="+mn-ea"/>
              <a:cs typeface="+mn-cs"/>
            </a:endParaRPr>
          </a:p>
          <a:p>
            <a:pPr rtl="1"/>
            <a:r>
              <a:rPr lang="en-US" sz="1200" b="1" u="none" strike="noStrike"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rtl="1"/>
            <a:r>
              <a:rPr lang="ar-EG" sz="1200" b="1" kern="1200" dirty="0" smtClean="0">
                <a:solidFill>
                  <a:schemeClr val="tx1"/>
                </a:solidFill>
                <a:latin typeface="+mn-lt"/>
                <a:ea typeface="+mn-ea"/>
                <a:cs typeface="+mn-cs"/>
              </a:rPr>
              <a:t>	خلق مدينة متكاملة حديثة بأحدث نظم التكولوجيا المتطورة لتكون النواة الأولى والقاعدة الأساسية للنهضة الشاملة في كافة المجالات، ولتكون قدوة جديدة ومثلا يحتذى في إنشاء المدن الجديدة في المستقبل في كافة محافظات مصر عن طريق البدء في هذه المدينة بإنشاء المصانع الأساسية الضخمة التي ستمد المدينة الجديدة بكافة إحتياجاتها الأساسية كماتمد باقي المدن التي ستنشأ على نفس النسق بإحتياجاتها أولا بأول لتتمكن الدولة من إنشاء عدة مدن متماثلة في وقت واحد بمجرد إستكمال المنشآت الصناعية الأساسية في المدينة الأولى، ويهدف هذا النظام من المدن الحديثة المتكاملة إلى توزيع الكثافة السكانية الحالية والغير منظمة ولتخفيف التكدس الرهيب في المدن الحالية، وللقضاء على مشاكل العشوائيات المزمنة والتي عجز النظام السابق عن معالجتها حتى الآن، والقضاء على الإختناقات المرورية الضخمة، وتخفيف حركة التنقل اليومي بين المدن والمحافظات والتي تكلف الدولة مبالغ طائلة بالإضافة إلى ضياع كم ضخم من ساعات العمل، والتي تؤثر بشكل هائل على حركة النمو الإقتصادي للدولة.</a:t>
            </a:r>
            <a:endParaRPr lang="en-US" sz="1200" kern="1200" dirty="0" smtClean="0">
              <a:solidFill>
                <a:schemeClr val="tx1"/>
              </a:solidFill>
              <a:latin typeface="+mn-lt"/>
              <a:ea typeface="+mn-ea"/>
              <a:cs typeface="+mn-cs"/>
            </a:endParaRPr>
          </a:p>
          <a:p>
            <a:pPr rtl="1"/>
            <a:r>
              <a:rPr lang="ar-EG"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rtl="1"/>
            <a:r>
              <a:rPr lang="ar-EG" sz="1200" b="1" kern="1200" dirty="0" smtClean="0">
                <a:solidFill>
                  <a:schemeClr val="tx1"/>
                </a:solidFill>
                <a:latin typeface="+mn-lt"/>
                <a:ea typeface="+mn-ea"/>
                <a:cs typeface="+mn-cs"/>
              </a:rPr>
              <a:t>	كما تهدف إلى خلق فرص عمل هائلة للقضاء على البطالة الرهيبة الحالية، واستيعاب الأجيال القادمة في سوق العمل الداخلي، مما يبعث الأمل في نفوس الشعب المصري العظيم، وخلق الحضارة المصرية الحديثة التي تبهر العالم من أقصاه إلى أقصاه ولتتغنى بها الأجيال القادمة بالإضافة إلى الحضارة المصرية الفرعونية السابقة التي كانت الملاذ الوحيد للأجيال السابقة وحتى الآن.</a:t>
            </a:r>
            <a:endParaRPr lang="en-US" sz="1200" kern="1200" dirty="0" smtClean="0">
              <a:solidFill>
                <a:schemeClr val="tx1"/>
              </a:solidFill>
              <a:latin typeface="+mn-lt"/>
              <a:ea typeface="+mn-ea"/>
              <a:cs typeface="+mn-cs"/>
            </a:endParaRPr>
          </a:p>
          <a:p>
            <a:pPr rtl="1"/>
            <a:r>
              <a:rPr lang="ar-EG"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rtl="1"/>
            <a:r>
              <a:rPr lang="ar-EG" sz="1200" b="1" kern="1200" dirty="0" smtClean="0">
                <a:solidFill>
                  <a:schemeClr val="tx1"/>
                </a:solidFill>
                <a:latin typeface="+mn-lt"/>
                <a:ea typeface="+mn-ea"/>
                <a:cs typeface="+mn-cs"/>
              </a:rPr>
              <a:t>	والهدف الأسمى من إنشاء هذه النوعية الجديدة من المدن المتكاملة أن يتم إنشائها على الظهير الصحراوي لكافة المحافظات وخاصة محافظات سيناء الحبيبة بما لها من أهمية إستراتيجية قصوى، لإعادة إخراج (نزع ملكية) المنشآت السكنية والمنشآت الصناعية وكافة الهياكل الخرسانية التي أنشأت على الأراضى الزراعية الخصبة الموجودة على ضفتي نهر النيل العظيم ولتتمكن الدولة من زيادة الرقعة الزراعية بإستعادة المستغل منها حاليا، ولإضافة مساحات ضخمة إلى هذه الرقعة بإستخدام كميات الطمي الهائلة والمتراكمة خلف السد العالي  لتعظيم الإنتاج الزراعي الذي يكفل تغطية إحتياجات البلاد من كافة المحاصيل الزراعية وتقديم كميات ضخمة للتصدير لتخفيض حاجة الدولة من النقد الأجنبي عن طريق الإقتراض.</a:t>
            </a:r>
            <a:endParaRPr lang="en-US" sz="1200" kern="1200" dirty="0" smtClean="0">
              <a:solidFill>
                <a:schemeClr val="tx1"/>
              </a:solidFill>
              <a:latin typeface="+mn-lt"/>
              <a:ea typeface="+mn-ea"/>
              <a:cs typeface="+mn-cs"/>
            </a:endParaRPr>
          </a:p>
          <a:p>
            <a:pPr rtl="1"/>
            <a:r>
              <a:rPr lang="ar-EG"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rtl="1"/>
            <a:r>
              <a:rPr lang="ar-EG" sz="1200" b="1" kern="1200" dirty="0" smtClean="0">
                <a:solidFill>
                  <a:schemeClr val="tx1"/>
                </a:solidFill>
                <a:latin typeface="+mn-lt"/>
                <a:ea typeface="+mn-ea"/>
                <a:cs typeface="+mn-cs"/>
              </a:rPr>
              <a:t>	مع ضرورة الإشارة إلى أن النظام الذي سيتبع في المدينة الأولى والتي ستشتمل على المصانع الأساسية التي ستمد كافة المدن بإحتياجاتها الإنتاجية لن يتكرر هذا النظام إلا في المحافظات الأساسية على مستوى البلاد وفقا للإحتياجات الفعلية للسوق الداخلي، والكميات المستهدفة من هذه المنتجات للتصدير الخارجي، سواء للدول العربية والأفريقية، وحتى السوق العالمى في مراحل لاحقة.</a:t>
            </a:r>
            <a:endParaRPr lang="en-US" sz="1200" kern="1200" dirty="0" smtClean="0">
              <a:solidFill>
                <a:schemeClr val="tx1"/>
              </a:solidFill>
              <a:latin typeface="+mn-lt"/>
              <a:ea typeface="+mn-ea"/>
              <a:cs typeface="+mn-cs"/>
            </a:endParaRPr>
          </a:p>
          <a:p>
            <a:pPr rtl="1"/>
            <a:r>
              <a:rPr lang="en-US" sz="1200" b="1" kern="1200" dirty="0" smtClean="0">
                <a:solidFill>
                  <a:schemeClr val="tx1"/>
                </a:solidFill>
                <a:latin typeface="+mn-lt"/>
                <a:ea typeface="+mn-ea"/>
                <a:cs typeface="+mn-cs"/>
              </a:rPr>
              <a:t>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B4953B0-8364-42DD-8743-93152724753B}"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19F255-9764-423D-92D3-DC955415E5BD}" type="datetimeFigureOut">
              <a:rPr lang="en-US" smtClean="0"/>
              <a:t>12/21/2012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9F255-9764-423D-92D3-DC955415E5BD}" type="datetimeFigureOut">
              <a:rPr lang="en-US" smtClean="0"/>
              <a:t>12/21/2012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9F255-9764-423D-92D3-DC955415E5BD}" type="datetimeFigureOut">
              <a:rPr lang="en-US" smtClean="0"/>
              <a:t>12/21/2012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9F255-9764-423D-92D3-DC955415E5BD}" type="datetimeFigureOut">
              <a:rPr lang="en-US" smtClean="0"/>
              <a:t>12/21/2012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19F255-9764-423D-92D3-DC955415E5BD}" type="datetimeFigureOut">
              <a:rPr lang="en-US" smtClean="0"/>
              <a:t>12/21/2012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19F255-9764-423D-92D3-DC955415E5BD}" type="datetimeFigureOut">
              <a:rPr lang="en-US" smtClean="0"/>
              <a:t>12/21/2012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19F255-9764-423D-92D3-DC955415E5BD}" type="datetimeFigureOut">
              <a:rPr lang="en-US" smtClean="0"/>
              <a:t>12/21/2012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19F255-9764-423D-92D3-DC955415E5BD}" type="datetimeFigureOut">
              <a:rPr lang="en-US" smtClean="0"/>
              <a:t>12/21/2012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9F255-9764-423D-92D3-DC955415E5BD}" type="datetimeFigureOut">
              <a:rPr lang="en-US" smtClean="0"/>
              <a:t>12/21/2012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19F255-9764-423D-92D3-DC955415E5BD}" type="datetimeFigureOut">
              <a:rPr lang="en-US" smtClean="0"/>
              <a:t>12/21/2012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19F255-9764-423D-92D3-DC955415E5BD}" type="datetimeFigureOut">
              <a:rPr lang="en-US" smtClean="0"/>
              <a:t>12/21/2012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D38A7C-4993-40A7-A439-5B0C1EA6128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9F255-9764-423D-92D3-DC955415E5BD}" type="datetimeFigureOut">
              <a:rPr lang="en-US" smtClean="0"/>
              <a:t>12/21/2012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38A7C-4993-40A7-A439-5B0C1EA6128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r>
              <a:rPr lang="ar-EG" b="1" u="dbl" dirty="0"/>
              <a:t>مشروع بناء </a:t>
            </a:r>
            <a:r>
              <a:rPr lang="ar-EG" sz="6000" b="1" u="dbl" dirty="0"/>
              <a:t>مدينة</a:t>
            </a:r>
            <a:r>
              <a:rPr lang="ar-EG" b="1" u="dbl" dirty="0"/>
              <a:t> النهضة</a:t>
            </a:r>
            <a:r>
              <a:rPr lang="en-US" dirty="0"/>
              <a:t/>
            </a:r>
            <a:br>
              <a:rPr lang="en-US" dirty="0"/>
            </a:br>
            <a:endParaRPr lang="en-US" dirty="0"/>
          </a:p>
        </p:txBody>
      </p:sp>
      <p:sp>
        <p:nvSpPr>
          <p:cNvPr id="3" name="Subtitle 2"/>
          <p:cNvSpPr>
            <a:spLocks noGrp="1"/>
          </p:cNvSpPr>
          <p:nvPr>
            <p:ph type="subTitle" idx="1"/>
          </p:nvPr>
        </p:nvSpPr>
        <p:spPr/>
        <p:txBody>
          <a:bodyPr/>
          <a:lstStyle/>
          <a:p>
            <a:pPr rtl="1"/>
            <a:r>
              <a:rPr lang="ar-EG" b="1" dirty="0"/>
              <a:t> </a:t>
            </a:r>
            <a:endParaRPr lang="en-US" dirty="0"/>
          </a:p>
          <a:p>
            <a:pPr rtl="1"/>
            <a:r>
              <a:rPr lang="ar-EG" b="1" u="dbl" dirty="0">
                <a:solidFill>
                  <a:srgbClr val="00B050"/>
                </a:solidFill>
              </a:rPr>
              <a:t>مدينة</a:t>
            </a:r>
            <a:r>
              <a:rPr lang="ar-EG" b="1" u="dbl" dirty="0"/>
              <a:t> </a:t>
            </a:r>
            <a:r>
              <a:rPr lang="ar-EG" b="1" u="dbl" dirty="0">
                <a:solidFill>
                  <a:srgbClr val="00B050"/>
                </a:solidFill>
              </a:rPr>
              <a:t>متكاملة حديثة في جمهورية مصر العربية</a:t>
            </a:r>
            <a:endParaRPr lang="en-US"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الفوائد الأساسية المتوقعة من المشروع </a:t>
            </a:r>
            <a:endParaRPr lang="en-US" dirty="0"/>
          </a:p>
        </p:txBody>
      </p:sp>
      <p:sp>
        <p:nvSpPr>
          <p:cNvPr id="3" name="Content Placeholder 2"/>
          <p:cNvSpPr>
            <a:spLocks noGrp="1"/>
          </p:cNvSpPr>
          <p:nvPr>
            <p:ph idx="1"/>
          </p:nvPr>
        </p:nvSpPr>
        <p:spPr/>
        <p:txBody>
          <a:bodyPr>
            <a:normAutofit fontScale="77500" lnSpcReduction="20000"/>
          </a:bodyPr>
          <a:lstStyle/>
          <a:p>
            <a:pPr rtl="1"/>
            <a:r>
              <a:rPr lang="en-US" b="1" dirty="0"/>
              <a:t> </a:t>
            </a:r>
            <a:endParaRPr lang="en-US" dirty="0"/>
          </a:p>
          <a:p>
            <a:pPr lvl="0" rtl="1"/>
            <a:r>
              <a:rPr lang="ar-EG" b="1" dirty="0"/>
              <a:t>توفير الأراضي الزراعية لزراعة المحاصيل الرئيسية، عن طريق إستخدام نظام التوسع الرأسي في زراعة المحاصيل العشبية والخضروات وتوفير مساحات ضخمة منها.</a:t>
            </a:r>
            <a:endParaRPr lang="en-US" dirty="0"/>
          </a:p>
          <a:p>
            <a:pPr rtl="1"/>
            <a:r>
              <a:rPr lang="en-US" b="1" dirty="0"/>
              <a:t> </a:t>
            </a:r>
            <a:endParaRPr lang="en-US" dirty="0"/>
          </a:p>
          <a:p>
            <a:pPr lvl="0" rtl="1"/>
            <a:r>
              <a:rPr lang="ar-EG" b="1" dirty="0"/>
              <a:t>وأخيرا وليس بأخرا، إعادة الثقة للمواطن المصري في أن بلده مصر أصبحت قادرة على تحقيق النهضة المرجوة والقدرة على التحدي للوصول بمصر إلى مصاف الدول المتقدمة وتحقيق المكانة الفعلية التي تستحقها بين دول العالم المتقدم.</a:t>
            </a:r>
            <a:endParaRPr lang="en-US" dirty="0"/>
          </a:p>
          <a:p>
            <a:r>
              <a:rPr lang="ar-EG" b="1" dirty="0"/>
              <a:t> </a:t>
            </a:r>
            <a:endParaRPr lang="en-US" dirty="0"/>
          </a:p>
          <a:p>
            <a:pPr rtl="1"/>
            <a:r>
              <a:rPr lang="en-US" b="1" dirty="0"/>
              <a:t> </a:t>
            </a:r>
            <a:endParaRPr lang="en-US" dirty="0"/>
          </a:p>
          <a:p>
            <a:pPr lvl="0" rtl="1"/>
            <a:r>
              <a:rPr lang="ar-EG" b="1" dirty="0"/>
              <a:t>خلق مجتمع عصري يسوده الود والمحبة، إضافة إلى التعود على إحترام النظم والقوانين من خلال الممارسة الفعلية داخل المدن الجديدة.</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الفوائد الأساسية المتوقعة من المشروع </a:t>
            </a:r>
            <a:endParaRPr lang="en-US" dirty="0"/>
          </a:p>
        </p:txBody>
      </p:sp>
      <p:sp>
        <p:nvSpPr>
          <p:cNvPr id="3" name="Content Placeholder 2"/>
          <p:cNvSpPr>
            <a:spLocks noGrp="1"/>
          </p:cNvSpPr>
          <p:nvPr>
            <p:ph idx="1"/>
          </p:nvPr>
        </p:nvSpPr>
        <p:spPr/>
        <p:txBody>
          <a:bodyPr>
            <a:normAutofit fontScale="70000" lnSpcReduction="20000"/>
          </a:bodyPr>
          <a:lstStyle/>
          <a:p>
            <a:pPr rtl="1"/>
            <a:r>
              <a:rPr lang="en-US" b="1" dirty="0"/>
              <a:t> </a:t>
            </a:r>
            <a:endParaRPr lang="en-US" dirty="0"/>
          </a:p>
          <a:p>
            <a:pPr lvl="0" rtl="1"/>
            <a:r>
              <a:rPr lang="ar-EG" b="1" dirty="0"/>
              <a:t>خلق المناخ الجاذب للشركات العالمية لفتح فروع ومصانع لها داخل مصر لتقديم كافة الخدمات الخاصة بها، مثلما حدث في الفلبين والصين والهند.</a:t>
            </a:r>
            <a:endParaRPr lang="en-US" dirty="0"/>
          </a:p>
          <a:p>
            <a:pPr rtl="1"/>
            <a:r>
              <a:rPr lang="en-US" b="1" dirty="0"/>
              <a:t> </a:t>
            </a:r>
            <a:endParaRPr lang="en-US" dirty="0"/>
          </a:p>
          <a:p>
            <a:pPr lvl="0" rtl="1"/>
            <a:r>
              <a:rPr lang="ar-EG" b="1" dirty="0"/>
              <a:t>إتباع الأساليب الحديثة في المدن الجديدة يتيح الحفاظ على البيئة، وكذلك إنتاج الكهرباء بخاصية الخلايا الشمسية يزيد من تحسين المناخ في هذه المدن.</a:t>
            </a:r>
            <a:endParaRPr lang="en-US" dirty="0"/>
          </a:p>
          <a:p>
            <a:pPr rtl="1"/>
            <a:r>
              <a:rPr lang="en-US" b="1" dirty="0"/>
              <a:t> </a:t>
            </a:r>
            <a:endParaRPr lang="en-US" dirty="0"/>
          </a:p>
          <a:p>
            <a:pPr lvl="0" rtl="1"/>
            <a:r>
              <a:rPr lang="ar-EG" b="1" dirty="0"/>
              <a:t>تقديم أنظمة جديدة ومبتكرة في مجال الزراعة لتغطية إحتياجات المدينة والمناطق المجاورة لها من الخضروات والفواكه العشبية، والعلائق الحيوانية لتغذية الحيوانات بدلا عن إنتاج البرسيم الذي يستحوذ على مساحات شاسعة من الأراضي.</a:t>
            </a:r>
            <a:endParaRPr lang="en-US" dirty="0"/>
          </a:p>
          <a:p>
            <a:pPr rtl="1"/>
            <a:r>
              <a:rPr lang="en-US" b="1" dirty="0"/>
              <a:t> </a:t>
            </a:r>
            <a:endParaRPr lang="en-US" dirty="0"/>
          </a:p>
          <a:p>
            <a:pPr lvl="0" rtl="1"/>
            <a:r>
              <a:rPr lang="ar-EG" b="1" dirty="0"/>
              <a:t>توفير الأراضي الزراعية لزراعة المحاصيل الرئيسية، عن طريق إستخدام نظام التوسع الرأسي في زراعة المحاصيل العشبية والخضروات وتوفير مساحات ضخمة منها.</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الفوائد الأساسية المتوقعة من المشروع </a:t>
            </a:r>
            <a:endParaRPr lang="en-US" dirty="0"/>
          </a:p>
        </p:txBody>
      </p:sp>
      <p:sp>
        <p:nvSpPr>
          <p:cNvPr id="3" name="Content Placeholder 2"/>
          <p:cNvSpPr>
            <a:spLocks noGrp="1"/>
          </p:cNvSpPr>
          <p:nvPr>
            <p:ph idx="1"/>
          </p:nvPr>
        </p:nvSpPr>
        <p:spPr/>
        <p:txBody>
          <a:bodyPr/>
          <a:lstStyle/>
          <a:p>
            <a:pPr rtl="1"/>
            <a:r>
              <a:rPr lang="en-US" b="1" dirty="0"/>
              <a:t> </a:t>
            </a:r>
            <a:endParaRPr lang="en-US" dirty="0"/>
          </a:p>
          <a:p>
            <a:pPr lvl="0" rtl="1"/>
            <a:r>
              <a:rPr lang="ar-EG" b="1" dirty="0"/>
              <a:t>وأخيرا وليس بأخرا، إعادة الثقة للمواطن المصري في أن بلده مصر أصبحت قادرة على تحقيق النهضة المرجوة والقدرة على التحدي للوصول بمصر إلى مصاف الدول المتقدمة وتحقيق المكانة الفعلية التي تستحقها بين دول العالم المتقدم.</a:t>
            </a:r>
            <a:endParaRPr lang="en-US" dirty="0"/>
          </a:p>
          <a:p>
            <a:r>
              <a:rPr lang="ar-EG" b="1" dirty="0"/>
              <a:t>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اسلوب التعامل المقترح من مجموعة صحارى </a:t>
            </a:r>
            <a:endParaRPr lang="en-US" dirty="0"/>
          </a:p>
        </p:txBody>
      </p:sp>
      <p:sp>
        <p:nvSpPr>
          <p:cNvPr id="3" name="Content Placeholder 2"/>
          <p:cNvSpPr>
            <a:spLocks noGrp="1"/>
          </p:cNvSpPr>
          <p:nvPr>
            <p:ph idx="1"/>
          </p:nvPr>
        </p:nvSpPr>
        <p:spPr/>
        <p:txBody>
          <a:bodyPr>
            <a:normAutofit fontScale="70000" lnSpcReduction="20000"/>
          </a:bodyPr>
          <a:lstStyle/>
          <a:p>
            <a:pPr rtl="1"/>
            <a:r>
              <a:rPr lang="ar-EG" b="1" dirty="0"/>
              <a:t> </a:t>
            </a:r>
            <a:endParaRPr lang="en-US" dirty="0"/>
          </a:p>
          <a:p>
            <a:pPr rtl="1"/>
            <a:r>
              <a:rPr lang="ar-EG" b="1" dirty="0"/>
              <a:t>	تتمتع مجموعة صحارى بعلاقات وطيدة ومتميزة مع العديد من الكيانات الإستثمارية العالمية، وكذلك العديد من الدول والشركات والبنوك، وكذلك التعاملات الخاصة بالصكوك الإسلامية.</a:t>
            </a:r>
            <a:endParaRPr lang="en-US" dirty="0"/>
          </a:p>
          <a:p>
            <a:pPr rtl="1"/>
            <a:r>
              <a:rPr lang="ar-EG" b="1" dirty="0"/>
              <a:t> </a:t>
            </a:r>
            <a:endParaRPr lang="en-US" dirty="0"/>
          </a:p>
          <a:p>
            <a:pPr rtl="1"/>
            <a:r>
              <a:rPr lang="ar-EG" b="1" dirty="0"/>
              <a:t>	وتقترح مجموعة صحارى توفير التمويل اللازم للمشروعات التي سيتم التعامل فيها بأسعار متميزة، مع منح تسهيلات طويلة الأجل لمساعدة الحكومات على إنجاز الخطط الموضوعة في التوقيتات المحددة دون تأخير للوفاء بإلتزاماتها دون أدنى تأخير، علاوة على ذلك تجنيب الحكومات اللجوء إلى البنك الدولي للإقتراض تحت شروط تعسفية وتعجيزية قاتلة، مما ينتج عنه توقف النمو الداخلي وإثارة القلاقل داخل الدولة والمجتمع بما ينعكس سلبا على حركة الإقثصاد الداخلي وتحميل الدولة بأعباء ضخمة هي في غنى عنها في حالة توفر مثل تلك البدائل التي تطرحها محموعة صحارى.</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اسلوب التعامل المقترح من مجموعة صحارى </a:t>
            </a:r>
            <a:endParaRPr lang="en-US" dirty="0"/>
          </a:p>
        </p:txBody>
      </p:sp>
      <p:sp>
        <p:nvSpPr>
          <p:cNvPr id="3" name="Content Placeholder 2"/>
          <p:cNvSpPr>
            <a:spLocks noGrp="1"/>
          </p:cNvSpPr>
          <p:nvPr>
            <p:ph idx="1"/>
          </p:nvPr>
        </p:nvSpPr>
        <p:spPr/>
        <p:txBody>
          <a:bodyPr>
            <a:normAutofit fontScale="62500" lnSpcReduction="20000"/>
          </a:bodyPr>
          <a:lstStyle/>
          <a:p>
            <a:pPr rtl="1"/>
            <a:r>
              <a:rPr lang="ar-EG" b="1" dirty="0"/>
              <a:t> </a:t>
            </a:r>
            <a:endParaRPr lang="en-US" dirty="0"/>
          </a:p>
          <a:p>
            <a:pPr rtl="1"/>
            <a:r>
              <a:rPr lang="ar-EG" b="1" dirty="0"/>
              <a:t>	في حالة الإتفاق والموافقة على قيام مجموعة صحاري بتنفيذ هذا المشروع لصالح جمهورية مصر العربية فان مراحل الإتفاق سوف تتم وفقا لما يلي :</a:t>
            </a:r>
            <a:endParaRPr lang="en-US" dirty="0"/>
          </a:p>
          <a:p>
            <a:pPr rtl="1"/>
            <a:r>
              <a:rPr lang="ar-EG" b="1" dirty="0"/>
              <a:t> </a:t>
            </a:r>
            <a:endParaRPr lang="en-US" dirty="0"/>
          </a:p>
          <a:p>
            <a:pPr lvl="0" rtl="1"/>
            <a:r>
              <a:rPr lang="ar-EG" b="1" dirty="0"/>
              <a:t>توقيع إتفاقية تفاهم مبدئية بين الطرفين ( الحكومة المصرية – مجموعة صحارى).</a:t>
            </a:r>
            <a:endParaRPr lang="en-US" dirty="0"/>
          </a:p>
          <a:p>
            <a:pPr rtl="1"/>
            <a:r>
              <a:rPr lang="en-US" b="1" dirty="0"/>
              <a:t> </a:t>
            </a:r>
            <a:endParaRPr lang="en-US" dirty="0"/>
          </a:p>
          <a:p>
            <a:pPr lvl="0" rtl="1"/>
            <a:r>
              <a:rPr lang="ar-EG" b="1" dirty="0"/>
              <a:t>يتم الإتفاق على إلتزامات كلا من الطرفين خلال المقابلة وبعد قبول الجانب المصري قيام مجموعة صحارى بتنقيذ هذا المشروع والمشروعات الأخرى، وذلك وفقا للشروط الدولية المعتمدة والمتعلقة بهذا النظام من التعاملات.</a:t>
            </a:r>
            <a:endParaRPr lang="en-US" dirty="0"/>
          </a:p>
          <a:p>
            <a:r>
              <a:rPr lang="ar-EG" b="1" dirty="0"/>
              <a:t> </a:t>
            </a:r>
            <a:endParaRPr lang="en-US" dirty="0"/>
          </a:p>
          <a:p>
            <a:pPr rtl="1"/>
            <a:r>
              <a:rPr lang="en-US" b="1" dirty="0"/>
              <a:t> </a:t>
            </a:r>
            <a:endParaRPr lang="en-US" dirty="0"/>
          </a:p>
          <a:p>
            <a:pPr lvl="0" rtl="1"/>
            <a:r>
              <a:rPr lang="ar-EG" b="1" dirty="0"/>
              <a:t>تلتزم مجموعة صحارى بمجرد توقيع العقود والإتفاقيات مع الحكومة المصرية بتوفي كافة التمويل والإمكانيات اللازمة لتنفيذ المشروع وفقا للبرامج الزمنية التي سيتم الإتفاق عليها بين الطرفين.</a:t>
            </a:r>
            <a:endParaRPr lang="en-US" dirty="0"/>
          </a:p>
          <a:p>
            <a:pPr rtl="1"/>
            <a:r>
              <a:rPr lang="en-US" b="1" dirty="0"/>
              <a:t> </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اسلوب التعامل المقترح من مجموعة صحارى </a:t>
            </a:r>
            <a:endParaRPr lang="en-US" dirty="0"/>
          </a:p>
        </p:txBody>
      </p:sp>
      <p:sp>
        <p:nvSpPr>
          <p:cNvPr id="3" name="Content Placeholder 2"/>
          <p:cNvSpPr>
            <a:spLocks noGrp="1"/>
          </p:cNvSpPr>
          <p:nvPr>
            <p:ph idx="1"/>
          </p:nvPr>
        </p:nvSpPr>
        <p:spPr/>
        <p:txBody>
          <a:bodyPr>
            <a:normAutofit fontScale="55000" lnSpcReduction="20000"/>
          </a:bodyPr>
          <a:lstStyle/>
          <a:p>
            <a:pPr rtl="1"/>
            <a:r>
              <a:rPr lang="en-US" b="1" dirty="0"/>
              <a:t> </a:t>
            </a:r>
            <a:endParaRPr lang="en-US" dirty="0"/>
          </a:p>
          <a:p>
            <a:pPr lvl="0" rtl="1"/>
            <a:r>
              <a:rPr lang="ar-EG" b="1" dirty="0"/>
              <a:t>لمجموعة صحارى للقيام بإعداد الدراسات التمهيدية للمشروع لتقديمه للحكومة المصرية تمهيدا لإعتمادها بعد دراستها لتبدأ مجموعة صجاري قي إعداد المخططات التنفيذية والدراسات الفنية الخاصة بها وفقا للجدول الزمني المعتمد، والمواصفات الفنية المعتمدة، على أن يؤخذ في الإعتبار أن تكون هذه الأراضي قريبة إلى حد ما من المناطق العمرانية، وأن تكون صالحة للإستغلال دون نفقات باهظة.</a:t>
            </a:r>
            <a:endParaRPr lang="en-US" dirty="0"/>
          </a:p>
          <a:p>
            <a:pPr rtl="1"/>
            <a:r>
              <a:rPr lang="en-US" b="1" dirty="0"/>
              <a:t> </a:t>
            </a:r>
            <a:endParaRPr lang="en-US" dirty="0"/>
          </a:p>
          <a:p>
            <a:pPr lvl="0" rtl="1"/>
            <a:r>
              <a:rPr lang="ar-EG" b="1" dirty="0"/>
              <a:t>تتعهد وتلتزم الحكومة المصرية بتوفير الطرق الخارجية وتمهيدها وإضائتها وتوفير محطات الوقود عليها، حتى مداخل المدينة الرئيسية، وكذلك كافة الخدمات الأساسية ( كهرباء – مياه – غاز – خطوط هواتف – إنترنت – صرف صحي – وسائل مواصلات مناسبة تساهم في تنشيط الحركة للمدينة خلال وبعد إنشائها)، ولتمثل حافز هام وأساسي لتشجيع السكان على الإنتقال إليها ذهابا وعودة، ولتفادي المشاكل الموجودة حاليا في بعض المدن الجديدة.</a:t>
            </a:r>
            <a:endParaRPr lang="en-US" dirty="0"/>
          </a:p>
          <a:p>
            <a:pPr rtl="1"/>
            <a:r>
              <a:rPr lang="en-US" b="1" dirty="0"/>
              <a:t> </a:t>
            </a:r>
            <a:endParaRPr lang="en-US" dirty="0"/>
          </a:p>
          <a:p>
            <a:pPr lvl="0" rtl="1"/>
            <a:r>
              <a:rPr lang="ar-EG" b="1" dirty="0"/>
              <a:t>تلتزم ووتتتعهد الحكومة المصرية بإستلام الوحدات المنتهية من مجموعة صحارى وفقا للجداول المتفق عليها، على أن تتولى الحكومة المصرية بمعرفتها والإدارات التابعة لها أعمال التسويق والبيع لهذه الوحدات من خلال تعاقدات على هذه الوحدات منذ بدء العمل في الإنشاء وحتى تمام التسليم.</a:t>
            </a:r>
            <a:endParaRPr lang="en-US" dirty="0"/>
          </a:p>
          <a:p>
            <a:pPr rtl="1"/>
            <a:r>
              <a:rPr lang="en-US" b="1" dirty="0"/>
              <a:t> </a:t>
            </a:r>
            <a:endParaRPr lang="en-US" dirty="0"/>
          </a:p>
          <a:p>
            <a:pPr lvl="0" rtl="1"/>
            <a:r>
              <a:rPr lang="ar-EG" b="1" dirty="0"/>
              <a:t>تلتزم الحكومة المصرية بتوفير الضمانات اللازمة حسب طريقة التمويل التي سيتم الإتقاق علها ( حكومي – مصرفي – مصارف خاصة و الصكوك الإسلامية).</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تصور مجموعة صحارى للمدينة المتكاملة </a:t>
            </a:r>
            <a:endParaRPr lang="en-US" dirty="0"/>
          </a:p>
        </p:txBody>
      </p:sp>
      <p:sp>
        <p:nvSpPr>
          <p:cNvPr id="3" name="Content Placeholder 2"/>
          <p:cNvSpPr>
            <a:spLocks noGrp="1"/>
          </p:cNvSpPr>
          <p:nvPr>
            <p:ph idx="1"/>
          </p:nvPr>
        </p:nvSpPr>
        <p:spPr/>
        <p:txBody>
          <a:bodyPr>
            <a:normAutofit fontScale="85000" lnSpcReduction="20000"/>
          </a:bodyPr>
          <a:lstStyle/>
          <a:p>
            <a:pPr rtl="1"/>
            <a:r>
              <a:rPr lang="ar-EG" b="1" dirty="0"/>
              <a:t> </a:t>
            </a:r>
            <a:endParaRPr lang="en-US" dirty="0"/>
          </a:p>
          <a:p>
            <a:pPr rtl="1"/>
            <a:r>
              <a:rPr lang="ar-EG" b="1" u="sng" dirty="0"/>
              <a:t>أولا :</a:t>
            </a:r>
            <a:r>
              <a:rPr lang="ar-EG" dirty="0"/>
              <a:t> أحياء سكنية متكاملة موزعة على كامل مساحة المشروع.</a:t>
            </a:r>
            <a:endParaRPr lang="en-US" dirty="0"/>
          </a:p>
          <a:p>
            <a:pPr rtl="1"/>
            <a:r>
              <a:rPr lang="ar-EG" dirty="0"/>
              <a:t> </a:t>
            </a:r>
            <a:endParaRPr lang="en-US" dirty="0"/>
          </a:p>
          <a:p>
            <a:pPr rtl="1"/>
            <a:r>
              <a:rPr lang="ar-EG" b="1" u="sng" dirty="0"/>
              <a:t>ثانيا :</a:t>
            </a:r>
            <a:r>
              <a:rPr lang="ar-EG" dirty="0"/>
              <a:t> مناطق صناعية حديثة متنوعة لتوفير فرص عمل مختلفة متكاملة حديثة لأهالي المدينة، وللقادمين من خارجها.</a:t>
            </a:r>
            <a:endParaRPr lang="en-US" dirty="0"/>
          </a:p>
          <a:p>
            <a:pPr rtl="1"/>
            <a:r>
              <a:rPr lang="ar-EG" dirty="0"/>
              <a:t> </a:t>
            </a:r>
            <a:endParaRPr lang="en-US" dirty="0"/>
          </a:p>
          <a:p>
            <a:pPr rtl="1"/>
            <a:r>
              <a:rPr lang="ar-EG" b="1" u="sng" dirty="0"/>
              <a:t>ثالثا :</a:t>
            </a:r>
            <a:r>
              <a:rPr lang="ar-EG" dirty="0"/>
              <a:t> مجمعات تجارية متكاملة رئيسية بين الأحياء والمناطق الصناعية والخدمية .</a:t>
            </a:r>
            <a:endParaRPr lang="en-US" dirty="0"/>
          </a:p>
          <a:p>
            <a:pPr rtl="1"/>
            <a:r>
              <a:rPr lang="ar-EG" dirty="0"/>
              <a:t> </a:t>
            </a:r>
            <a:endParaRPr lang="en-US" dirty="0"/>
          </a:p>
          <a:p>
            <a:pPr rtl="1"/>
            <a:r>
              <a:rPr lang="ar-EG" b="1" u="sng" dirty="0"/>
              <a:t>رابعا :</a:t>
            </a:r>
            <a:r>
              <a:rPr lang="ar-EG" dirty="0"/>
              <a:t> مجمعات صحية متكاملة تخصصية ووحدات صحية فرعية داخل الأحياء السكنية للرعاية الصحية العاجلة، ملحقا بها خدمات الإسعاف.</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تصور مجموعة صحارى للمدينة المتكاملة </a:t>
            </a:r>
            <a:endParaRPr lang="en-US" dirty="0"/>
          </a:p>
        </p:txBody>
      </p:sp>
      <p:sp>
        <p:nvSpPr>
          <p:cNvPr id="3" name="Content Placeholder 2"/>
          <p:cNvSpPr>
            <a:spLocks noGrp="1"/>
          </p:cNvSpPr>
          <p:nvPr>
            <p:ph idx="1"/>
          </p:nvPr>
        </p:nvSpPr>
        <p:spPr/>
        <p:txBody>
          <a:bodyPr>
            <a:normAutofit fontScale="62500" lnSpcReduction="20000"/>
          </a:bodyPr>
          <a:lstStyle/>
          <a:p>
            <a:pPr rtl="1"/>
            <a:r>
              <a:rPr lang="ar-EG" dirty="0"/>
              <a:t> </a:t>
            </a:r>
            <a:endParaRPr lang="en-US" dirty="0"/>
          </a:p>
          <a:p>
            <a:pPr rtl="1"/>
            <a:r>
              <a:rPr lang="ar-EG" b="1" u="sng" dirty="0"/>
              <a:t>خامسا :</a:t>
            </a:r>
            <a:r>
              <a:rPr lang="ar-EG" dirty="0"/>
              <a:t> مناطق إدارية عامة لتسهيل كافة الخدمات الحكومية.</a:t>
            </a:r>
            <a:endParaRPr lang="en-US" dirty="0"/>
          </a:p>
          <a:p>
            <a:pPr rtl="1"/>
            <a:r>
              <a:rPr lang="ar-EG" dirty="0"/>
              <a:t> </a:t>
            </a:r>
            <a:endParaRPr lang="en-US" dirty="0"/>
          </a:p>
          <a:p>
            <a:pPr rtl="1"/>
            <a:r>
              <a:rPr lang="ar-EG" b="1" u="sng" dirty="0"/>
              <a:t>سادسا :</a:t>
            </a:r>
            <a:r>
              <a:rPr lang="ar-EG" dirty="0"/>
              <a:t> مجموعات تجارية بنكية ومالية لتقديم كافة الخدمات المصرفية، تشتمل على مركز إتصال بالبورصة المصرية.</a:t>
            </a:r>
            <a:endParaRPr lang="en-US" dirty="0"/>
          </a:p>
          <a:p>
            <a:pPr rtl="1"/>
            <a:r>
              <a:rPr lang="ar-EG" dirty="0"/>
              <a:t> </a:t>
            </a:r>
            <a:endParaRPr lang="en-US" dirty="0"/>
          </a:p>
          <a:p>
            <a:pPr rtl="1"/>
            <a:r>
              <a:rPr lang="ar-EG" b="1" u="sng" dirty="0"/>
              <a:t>سابعا :</a:t>
            </a:r>
            <a:r>
              <a:rPr lang="ar-EG" dirty="0"/>
              <a:t> مجموعة الخدمات الشرطية التابعة لوزارة الداخلية ( أقسام الشرطة – وحدات الإطفاء – وحدات مرورية – وحدات جوزات السفر وباقي المستندات التي تصدرها الوزارة ).</a:t>
            </a:r>
            <a:endParaRPr lang="en-US" dirty="0"/>
          </a:p>
          <a:p>
            <a:pPr rtl="1"/>
            <a:r>
              <a:rPr lang="ar-EG" dirty="0"/>
              <a:t> </a:t>
            </a:r>
            <a:endParaRPr lang="en-US" dirty="0"/>
          </a:p>
          <a:p>
            <a:pPr rtl="1"/>
            <a:r>
              <a:rPr lang="ar-EG" b="1" u="sng" dirty="0"/>
              <a:t>ثامنا :</a:t>
            </a:r>
            <a:r>
              <a:rPr lang="ar-EG" dirty="0"/>
              <a:t> مناطق زراعية حديثة غير تقليدية لتوفير الإحتياجات الأساسية اليومية للمقيمين بالمدينة أولا، وتصنيع الفائض وتصديره للسوق المصري والسوق الخارجي.</a:t>
            </a:r>
            <a:endParaRPr lang="en-US" dirty="0"/>
          </a:p>
          <a:p>
            <a:pPr rtl="1"/>
            <a:r>
              <a:rPr lang="ar-EG" dirty="0"/>
              <a:t> </a:t>
            </a:r>
            <a:endParaRPr lang="en-US" dirty="0"/>
          </a:p>
          <a:p>
            <a:pPr rtl="1"/>
            <a:r>
              <a:rPr lang="ar-EG" b="1" u="sng" dirty="0"/>
              <a:t>تاسعا :</a:t>
            </a:r>
            <a:r>
              <a:rPr lang="ar-EG" dirty="0"/>
              <a:t> إنشاء مزارع حيوانية وداجنة حديثة لتربية وإنتاج سلالات خاصة بطرق حديثة ومتطورة.</a:t>
            </a: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تصور مجموعة صحارى للمدينة المتكاملة </a:t>
            </a:r>
            <a:endParaRPr lang="en-US" dirty="0"/>
          </a:p>
        </p:txBody>
      </p:sp>
      <p:sp>
        <p:nvSpPr>
          <p:cNvPr id="3" name="Content Placeholder 2"/>
          <p:cNvSpPr>
            <a:spLocks noGrp="1"/>
          </p:cNvSpPr>
          <p:nvPr>
            <p:ph idx="1"/>
          </p:nvPr>
        </p:nvSpPr>
        <p:spPr/>
        <p:txBody>
          <a:bodyPr>
            <a:normAutofit fontScale="92500" lnSpcReduction="20000"/>
          </a:bodyPr>
          <a:lstStyle/>
          <a:p>
            <a:pPr rtl="1"/>
            <a:r>
              <a:rPr lang="ar-EG" b="1" u="sng" dirty="0"/>
              <a:t>عاشرا :</a:t>
            </a:r>
            <a:r>
              <a:rPr lang="ar-EG" dirty="0"/>
              <a:t> إنشاء مجموعة من دور السينما والمسارح والمكتبات الثقافية والنوادي الإجتماعية التي تستخدم أحدث الوسائل التقنية الحديثة.</a:t>
            </a:r>
            <a:endParaRPr lang="en-US" dirty="0"/>
          </a:p>
          <a:p>
            <a:pPr rtl="1"/>
            <a:r>
              <a:rPr lang="ar-EG" dirty="0"/>
              <a:t> </a:t>
            </a:r>
            <a:endParaRPr lang="en-US" dirty="0"/>
          </a:p>
          <a:p>
            <a:pPr rtl="1"/>
            <a:r>
              <a:rPr lang="ar-EG" b="1" u="sng" dirty="0"/>
              <a:t>حادي عشر :</a:t>
            </a:r>
            <a:r>
              <a:rPr lang="ar-EG" dirty="0"/>
              <a:t> إنشاء مجمعات رياضية متكاملة، ومراكز رياضية فرعية ومدارس رياضية متخصصة لتخريج رياضيين على مستوى الأولمبياد والمنافسات العالمية.</a:t>
            </a:r>
            <a:endParaRPr lang="en-US" dirty="0"/>
          </a:p>
          <a:p>
            <a:pPr rtl="1"/>
            <a:r>
              <a:rPr lang="ar-EG" dirty="0"/>
              <a:t> </a:t>
            </a:r>
            <a:endParaRPr lang="en-US" dirty="0"/>
          </a:p>
          <a:p>
            <a:pPr rtl="1"/>
            <a:r>
              <a:rPr lang="ar-EG" b="1" u="sng" dirty="0"/>
              <a:t>ثاني عشر :</a:t>
            </a:r>
            <a:r>
              <a:rPr lang="ar-EG" dirty="0"/>
              <a:t> إنشاء جامعة تشمل كافة التخصصات العلمية والمراكز البحثية المتخصصة المتصلة بالمراكز البحثية العالمية.</a:t>
            </a:r>
            <a:endParaRPr lang="en-US" dirty="0"/>
          </a:p>
          <a:p>
            <a:pPr rt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تصور مجموعة صحارى للمدينة المتكاملة </a:t>
            </a:r>
            <a:endParaRPr lang="en-US" dirty="0"/>
          </a:p>
        </p:txBody>
      </p:sp>
      <p:sp>
        <p:nvSpPr>
          <p:cNvPr id="3" name="Content Placeholder 2"/>
          <p:cNvSpPr>
            <a:spLocks noGrp="1"/>
          </p:cNvSpPr>
          <p:nvPr>
            <p:ph idx="1"/>
          </p:nvPr>
        </p:nvSpPr>
        <p:spPr/>
        <p:txBody>
          <a:bodyPr>
            <a:normAutofit fontScale="70000" lnSpcReduction="20000"/>
          </a:bodyPr>
          <a:lstStyle/>
          <a:p>
            <a:pPr rtl="1"/>
            <a:r>
              <a:rPr lang="ar-EG" dirty="0"/>
              <a:t> </a:t>
            </a:r>
            <a:endParaRPr lang="en-US" dirty="0"/>
          </a:p>
          <a:p>
            <a:pPr rtl="1"/>
            <a:r>
              <a:rPr lang="ar-EG" b="1" u="sng" dirty="0"/>
              <a:t>ثالث عشر :</a:t>
            </a:r>
            <a:r>
              <a:rPr lang="ar-EG" dirty="0"/>
              <a:t> إقامة دور العبادة المتنوعة وملحقاتها.</a:t>
            </a:r>
            <a:endParaRPr lang="en-US" dirty="0"/>
          </a:p>
          <a:p>
            <a:pPr rtl="1"/>
            <a:r>
              <a:rPr lang="ar-EG" dirty="0"/>
              <a:t> </a:t>
            </a:r>
            <a:endParaRPr lang="en-US" dirty="0"/>
          </a:p>
          <a:p>
            <a:pPr rtl="1"/>
            <a:r>
              <a:rPr lang="ar-EG" b="1" u="sng" dirty="0"/>
              <a:t>رابع عشر :</a:t>
            </a:r>
            <a:r>
              <a:rPr lang="ar-EG" dirty="0"/>
              <a:t> إنشاء شبكة طرق حديثة داخل المدينة وخارجها للإتصال بالمدن المجاورة والطرق الرئيسية، على أن تنشأ الشبكة الداخلية بوسائل النقل الحديثة مثل الترام والمترو، على أن تشتمل هذه الشبكة على كافة البنى التحتية بكافة أنواعها اللازمة لهذه المدينة.</a:t>
            </a:r>
            <a:endParaRPr lang="en-US" dirty="0"/>
          </a:p>
          <a:p>
            <a:pPr rtl="1"/>
            <a:r>
              <a:rPr lang="ar-EG" dirty="0"/>
              <a:t> </a:t>
            </a:r>
            <a:endParaRPr lang="en-US" dirty="0"/>
          </a:p>
          <a:p>
            <a:pPr rtl="1"/>
            <a:r>
              <a:rPr lang="ar-EG" b="1" u="sng" dirty="0"/>
              <a:t>خامس عشر :</a:t>
            </a:r>
            <a:r>
              <a:rPr lang="ar-EG" dirty="0"/>
              <a:t> إنشاء مجموعة مراكز تدريبية متخصصة ومتنوعة في كافة المجالات لتخريج الكوادر الفنية المتخصصة والمتنوعة، تحت مظلة جمعية حديثة بإسم " جمعية مصر للحرفيين " والتي نأمل أن تتحول إلى جامعة الحرفيين المصرية في المستقبل، وذلك لتكوين مجموعات حرفية جديدة ومؤهلة لتعويض التسرب الحرفي في السنوات الطويلة الماضية إلى خارج مصر للحصول على فرصة عمل، بالتعاون مع بعض المراكز العالمية الفنية والمتخصصة، وفقا لخطة إحتياجات طويلة المدى لتفادي تكدس تخصصات ليست الدولة في حاجة لها.</a:t>
            </a:r>
            <a:endParaRPr lang="en-US" dirty="0"/>
          </a:p>
          <a:p>
            <a:pPr rtl="1"/>
            <a:r>
              <a:rPr lang="ar-EG" dirty="0"/>
              <a:t> </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EG" b="1" dirty="0"/>
              <a:t> </a:t>
            </a:r>
            <a:r>
              <a:rPr lang="en-US" dirty="0"/>
              <a:t/>
            </a:r>
            <a:br>
              <a:rPr lang="en-US" dirty="0"/>
            </a:br>
            <a:r>
              <a:rPr lang="ar-EG" b="1" u="dbl" dirty="0"/>
              <a:t>مدينة متكاملة حديثة في جمهورية مصر العربية</a:t>
            </a:r>
            <a:r>
              <a:rPr lang="en-US" dirty="0"/>
              <a:t/>
            </a:r>
            <a:br>
              <a:rPr lang="en-US" dirty="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تصور مجموعة صحارى للمدينة المتكاملة </a:t>
            </a:r>
            <a:endParaRPr lang="en-US" dirty="0"/>
          </a:p>
        </p:txBody>
      </p:sp>
      <p:sp>
        <p:nvSpPr>
          <p:cNvPr id="3" name="Content Placeholder 2"/>
          <p:cNvSpPr>
            <a:spLocks noGrp="1"/>
          </p:cNvSpPr>
          <p:nvPr>
            <p:ph idx="1"/>
          </p:nvPr>
        </p:nvSpPr>
        <p:spPr/>
        <p:txBody>
          <a:bodyPr>
            <a:normAutofit fontScale="70000" lnSpcReduction="20000"/>
          </a:bodyPr>
          <a:lstStyle/>
          <a:p>
            <a:pPr rtl="1"/>
            <a:r>
              <a:rPr lang="ar-EG" dirty="0"/>
              <a:t> </a:t>
            </a:r>
            <a:endParaRPr lang="en-US" dirty="0"/>
          </a:p>
          <a:p>
            <a:pPr rtl="1"/>
            <a:r>
              <a:rPr lang="ar-EG" b="1" u="sng" dirty="0"/>
              <a:t>خامس عشر :</a:t>
            </a:r>
            <a:r>
              <a:rPr lang="ar-EG" dirty="0"/>
              <a:t> إنشاء مجموعة مراكز تدريبية متخصصة ومتنوعة في كافة المجالات لتخريج الكوادر الفنية المتخصصة والمتنوعة، تحت مظلة جمعية حديثة بإسم " جمعية مصر للحرفيين " والتي نأمل أن تتحول إلى جامعة الحرفيين المصرية في المستقبل، وذلك لتكوين مجموعات حرفية جديدة ومؤهلة لتعويض التسرب الحرفي في السنوات الطويلة الماضية إلى خارج مصر للحصول على فرصة عمل، بالتعاون مع بعض المراكز العالمية الفنية والمتخصصة، وفقا لخطة إحتياجات طويلة المدى لتفادي تكدس تخصصات ليست الدولة في حاجة لها.</a:t>
            </a:r>
            <a:endParaRPr lang="en-US" dirty="0"/>
          </a:p>
          <a:p>
            <a:pPr rtl="1"/>
            <a:r>
              <a:rPr lang="ar-EG" dirty="0"/>
              <a:t> </a:t>
            </a:r>
            <a:endParaRPr lang="en-US" dirty="0"/>
          </a:p>
          <a:p>
            <a:pPr rtl="1"/>
            <a:r>
              <a:rPr lang="ar-EG" b="1" u="sng" dirty="0"/>
              <a:t>سادس عشر :</a:t>
            </a:r>
            <a:r>
              <a:rPr lang="ar-EG" dirty="0"/>
              <a:t> إنشاء محطات كهرباء حديثة بأنظمة عالمية متطورة وصديقة للبيئة لإنتاج وتوفير وحدات طاقة عالية بأسعار تنافسية عالمية لسد الإحتياجات الداخلية بالمدينة وخارجها سواء للسوق المصري أو العالمي، وللمساعدة في إنشاء محطات تحلية مياه البحر، ومحطات معالجة مياه الصرف الصحي وإعادة إستخدامها.</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تصور مجموعة صحارى للمدينة المتكاملة </a:t>
            </a:r>
            <a:endParaRPr lang="en-US" dirty="0"/>
          </a:p>
        </p:txBody>
      </p:sp>
      <p:sp>
        <p:nvSpPr>
          <p:cNvPr id="3" name="Content Placeholder 2"/>
          <p:cNvSpPr>
            <a:spLocks noGrp="1"/>
          </p:cNvSpPr>
          <p:nvPr>
            <p:ph idx="1"/>
          </p:nvPr>
        </p:nvSpPr>
        <p:spPr/>
        <p:txBody>
          <a:bodyPr>
            <a:normAutofit fontScale="70000" lnSpcReduction="20000"/>
          </a:bodyPr>
          <a:lstStyle/>
          <a:p>
            <a:pPr rtl="1"/>
            <a:r>
              <a:rPr lang="ar-EG" b="1" u="sng" dirty="0"/>
              <a:t>سابع عشر :</a:t>
            </a:r>
            <a:r>
              <a:rPr lang="ar-EG" dirty="0"/>
              <a:t> إنشاء مصانع متخصصة في إنتاج المباني الجاهزة والمتنوعة لتقديم نماذج حديثة ومتطورة وسريعة البناء، وذات كفاءة طويلة المدى تصل إلى خمسون عاما على الأقل، وتكوين فرق العمل الخاصة بتشييد هذه النوعية من المباني (تسليم مفتاح).</a:t>
            </a:r>
            <a:endParaRPr lang="en-US" dirty="0"/>
          </a:p>
          <a:p>
            <a:pPr rtl="1"/>
            <a:r>
              <a:rPr lang="ar-EG" dirty="0"/>
              <a:t> </a:t>
            </a:r>
            <a:endParaRPr lang="en-US" dirty="0"/>
          </a:p>
          <a:p>
            <a:pPr rtl="1"/>
            <a:r>
              <a:rPr lang="ar-EG" b="1" u="sng" dirty="0"/>
              <a:t>ثامن عشر :</a:t>
            </a:r>
            <a:r>
              <a:rPr lang="ar-EG" dirty="0"/>
              <a:t> إنشاء مجموعة مصانع متكاملة بالتنسيق مع المصانع العالمية ذات الماركات المعروفة يجودتها الفائقة والتي تتيح للمستهلك ضمان فترات إستهلاكية طويلة للمنتج مما يخفف عنه أعباء الصيانات المتكررة على مدار فترات قصيرة.</a:t>
            </a:r>
            <a:endParaRPr lang="en-US" dirty="0"/>
          </a:p>
          <a:p>
            <a:pPr rtl="1"/>
            <a:r>
              <a:rPr lang="ar-EG" dirty="0"/>
              <a:t> </a:t>
            </a:r>
            <a:endParaRPr lang="en-US" dirty="0"/>
          </a:p>
          <a:p>
            <a:pPr rtl="1"/>
            <a:r>
              <a:rPr lang="ar-EG" b="1" u="sng" dirty="0"/>
              <a:t>تاسع عشر :</a:t>
            </a:r>
            <a:r>
              <a:rPr lang="ar-EG" b="1" dirty="0"/>
              <a:t> </a:t>
            </a:r>
            <a:r>
              <a:rPr lang="ar-EG" dirty="0"/>
              <a:t>إنشاء مصانع متخصصة في تحويل المخلفات والقمامة إلى منتجات لها قيمة هامة مثل الكهرباء والغاز من خلال طرق حديثة صديقة للبيئة، وإعادة إستخدام العديد من هذه المخلفات لإنتاج منتجات جديدة، دون إحداث أية تلوثات تضر بالبيئة، بما يوفر مساحات ضخمة من الأراضي الشاسعة التي تستخدمها الدولة كمقالب للنفايات دون الإستفادة منها، والقضاء على كل الأثار السلبية التي تنتج من هذا الأسلوب الخاطئ من تلويث للبيئة، إنتشار الأمراض والأوبئة، والتي تؤثر تأثيرا هاما على صحة وحياة الإنسان.</a:t>
            </a:r>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تصور مجموعة صحارى للمدينة المتكاملة </a:t>
            </a:r>
            <a:endParaRPr lang="en-US" dirty="0"/>
          </a:p>
        </p:txBody>
      </p:sp>
      <p:sp>
        <p:nvSpPr>
          <p:cNvPr id="3" name="Content Placeholder 2"/>
          <p:cNvSpPr>
            <a:spLocks noGrp="1"/>
          </p:cNvSpPr>
          <p:nvPr>
            <p:ph idx="1"/>
          </p:nvPr>
        </p:nvSpPr>
        <p:spPr/>
        <p:txBody>
          <a:bodyPr>
            <a:normAutofit fontScale="77500" lnSpcReduction="20000"/>
          </a:bodyPr>
          <a:lstStyle/>
          <a:p>
            <a:pPr rtl="1"/>
            <a:r>
              <a:rPr lang="ar-EG" dirty="0"/>
              <a:t> </a:t>
            </a:r>
            <a:endParaRPr lang="en-US" dirty="0"/>
          </a:p>
          <a:p>
            <a:pPr rtl="1"/>
            <a:r>
              <a:rPr lang="ar-EG" b="1" u="sng" dirty="0"/>
              <a:t>عشرون :</a:t>
            </a:r>
            <a:r>
              <a:rPr lang="ar-EG" b="1" dirty="0"/>
              <a:t> </a:t>
            </a:r>
            <a:r>
              <a:rPr lang="ar-EG" dirty="0"/>
              <a:t>إنشاء متاحف متخصصة داخل المدينة لتكون ضمن عوامل الجذب السياحي لهذه المدن الجديدة، لإضافة فرص عمل جديدة في هذا المجال الهام للمساهمة في إنتعاش الدخل القومي.</a:t>
            </a:r>
            <a:endParaRPr lang="en-US" dirty="0"/>
          </a:p>
          <a:p>
            <a:pPr rtl="1"/>
            <a:r>
              <a:rPr lang="ar-EG" dirty="0"/>
              <a:t> </a:t>
            </a:r>
            <a:endParaRPr lang="en-US" dirty="0"/>
          </a:p>
          <a:p>
            <a:pPr rtl="1"/>
            <a:r>
              <a:rPr lang="ar-EG" b="1" u="sng" dirty="0"/>
              <a:t>حادي وعشرون :</a:t>
            </a:r>
            <a:r>
              <a:rPr lang="ar-EG" dirty="0"/>
              <a:t> إنشاء مراكز صحية للعلاج الطبيعي والمائي، نظرا لما تتمتع به مصر من مقومات هامة في هذا المجال ( أشعة الشمس – المياه الكبريتيية – الرمال الناعمة )، حيث أن مستقبل السياحة العلاجية يحتل موقعا هاما من إهتمامات العديد من الجنسيات والدول، وجدير بالذكر أن بعض الدول الأوروبية قد حذت هذا الحذو بعد تفكك الإتحاد السوفيتي.</a:t>
            </a:r>
            <a:endParaRPr lang="en-US" dirty="0"/>
          </a:p>
          <a:p>
            <a:pPr rtl="1"/>
            <a:r>
              <a:rPr lang="ar-EG" dirty="0"/>
              <a:t> </a:t>
            </a:r>
            <a:endParaRPr lang="en-US" dirty="0"/>
          </a:p>
          <a:p>
            <a:pPr rtl="1"/>
            <a:r>
              <a:rPr lang="ar-EG" b="1" u="sng" dirty="0"/>
              <a:t>ثاني وعشرون</a:t>
            </a:r>
            <a:r>
              <a:rPr lang="ar-EG" dirty="0"/>
              <a:t> : إنشاء مجموعة من الفنادق السياحية والهوتيلات، لإستخدام رجال الأعمال والسائحين والزائرين الذين يحضرون للمدينة.</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التصور المقترح للأحياء السكنية </a:t>
            </a:r>
            <a:endParaRPr lang="en-US" dirty="0"/>
          </a:p>
        </p:txBody>
      </p:sp>
      <p:sp>
        <p:nvSpPr>
          <p:cNvPr id="3" name="Content Placeholder 2"/>
          <p:cNvSpPr>
            <a:spLocks noGrp="1"/>
          </p:cNvSpPr>
          <p:nvPr>
            <p:ph idx="1"/>
          </p:nvPr>
        </p:nvSpPr>
        <p:spPr/>
        <p:txBody>
          <a:bodyPr>
            <a:normAutofit fontScale="70000" lnSpcReduction="20000"/>
          </a:bodyPr>
          <a:lstStyle/>
          <a:p>
            <a:pPr rtl="1"/>
            <a:r>
              <a:rPr lang="ar-EG" dirty="0"/>
              <a:t> </a:t>
            </a:r>
            <a:endParaRPr lang="en-US" dirty="0"/>
          </a:p>
          <a:p>
            <a:pPr lvl="0" rtl="1"/>
            <a:r>
              <a:rPr lang="ar-EG" dirty="0"/>
              <a:t>بناء مليون وحدة سكنية، موزعة على مجموعة أحياء ( شقق غرفتي نوم بالإضافة إلى مستلزماتهما – شقق ثلاث غرف نوم بالإضافة إلى مستلزماتهما ).</a:t>
            </a:r>
            <a:endParaRPr lang="en-US" dirty="0"/>
          </a:p>
          <a:p>
            <a:pPr rtl="1"/>
            <a:r>
              <a:rPr lang="en-US" dirty="0"/>
              <a:t> </a:t>
            </a:r>
          </a:p>
          <a:p>
            <a:pPr rtl="1"/>
            <a:r>
              <a:rPr lang="en-US" dirty="0"/>
              <a:t> </a:t>
            </a:r>
          </a:p>
          <a:p>
            <a:pPr lvl="0" rtl="1"/>
            <a:r>
              <a:rPr lang="ar-EG" dirty="0"/>
              <a:t>يتم توزيع الوحدات السكنية على مجموعة مباني يتكون الواحد منها من أربعة طوابق ( أرضي + 3 طوابق متكررة ).</a:t>
            </a:r>
            <a:endParaRPr lang="en-US" dirty="0"/>
          </a:p>
          <a:p>
            <a:pPr rtl="1"/>
            <a:r>
              <a:rPr lang="en-US" dirty="0"/>
              <a:t> </a:t>
            </a:r>
          </a:p>
          <a:p>
            <a:pPr lvl="0" rtl="1"/>
            <a:r>
              <a:rPr lang="ar-EG" dirty="0"/>
              <a:t>يتكون كل طابق من أربعة شقق ( 2 شققة غرفتي نوم بالإضافة إلى مستلزماتهما – 2 شقة ثلاث غرف نوم بالإضافة إلى مستلزماتهما ).</a:t>
            </a:r>
            <a:endParaRPr lang="en-US" dirty="0"/>
          </a:p>
          <a:p>
            <a:pPr rtl="1"/>
            <a:r>
              <a:rPr lang="en-US" dirty="0"/>
              <a:t> </a:t>
            </a:r>
          </a:p>
          <a:p>
            <a:pPr lvl="0" rtl="1"/>
            <a:r>
              <a:rPr lang="ar-EG" dirty="0"/>
              <a:t>جميع الغرف والمنافع يتم تصميمها بحيث تكون جيدة الإضاءة والتهوية وفقا للمقاييس المعتمدة لوزارة الإسكان والمرافق.</a:t>
            </a:r>
            <a:endParaRPr lang="en-US" dirty="0"/>
          </a:p>
          <a:p>
            <a:pPr rtl="1"/>
            <a:r>
              <a:rPr lang="en-US" dirty="0"/>
              <a:t>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التصور المقترح للأحياء السكنية </a:t>
            </a:r>
            <a:endParaRPr lang="en-US" dirty="0"/>
          </a:p>
        </p:txBody>
      </p:sp>
      <p:sp>
        <p:nvSpPr>
          <p:cNvPr id="3" name="Content Placeholder 2"/>
          <p:cNvSpPr>
            <a:spLocks noGrp="1"/>
          </p:cNvSpPr>
          <p:nvPr>
            <p:ph idx="1"/>
          </p:nvPr>
        </p:nvSpPr>
        <p:spPr/>
        <p:txBody>
          <a:bodyPr>
            <a:normAutofit fontScale="70000" lnSpcReduction="20000"/>
          </a:bodyPr>
          <a:lstStyle/>
          <a:p>
            <a:pPr lvl="0" rtl="1"/>
            <a:r>
              <a:rPr lang="ar-EG" dirty="0"/>
              <a:t>تتخلل الأحياء السكنية شوارع مناسبة لحركة السير داخل الأحياء ذات إتجاهين منفصلين، على أن يتم إضاءة هذه الشوارع بنظام الخلايا الشمسية.</a:t>
            </a:r>
            <a:endParaRPr lang="en-US" dirty="0"/>
          </a:p>
          <a:p>
            <a:pPr rtl="1"/>
            <a:r>
              <a:rPr lang="en-US" dirty="0"/>
              <a:t> </a:t>
            </a:r>
          </a:p>
          <a:p>
            <a:pPr lvl="0" rtl="1"/>
            <a:r>
              <a:rPr lang="ar-EG" dirty="0"/>
              <a:t>يتم إنشاء مواقف سيارات إلكترونية تحت الأرض.</a:t>
            </a:r>
            <a:endParaRPr lang="en-US" dirty="0"/>
          </a:p>
          <a:p>
            <a:pPr rtl="1"/>
            <a:r>
              <a:rPr lang="en-US" dirty="0"/>
              <a:t> </a:t>
            </a:r>
          </a:p>
          <a:p>
            <a:pPr lvl="0" rtl="1"/>
            <a:r>
              <a:rPr lang="ar-EG" dirty="0"/>
              <a:t>يتم تجهيز مسطحات خضراء مناسبة بين الوجدات السكنية تشتمل على لعب أطفال متطورة.</a:t>
            </a:r>
            <a:endParaRPr lang="en-US" dirty="0"/>
          </a:p>
          <a:p>
            <a:pPr rtl="1"/>
            <a:r>
              <a:rPr lang="en-US" dirty="0"/>
              <a:t> </a:t>
            </a:r>
          </a:p>
          <a:p>
            <a:pPr lvl="0" rtl="1"/>
            <a:r>
              <a:rPr lang="ar-EG" dirty="0"/>
              <a:t>يتم إنشاء حدائق متنوعة داخل الأحياء.</a:t>
            </a:r>
            <a:endParaRPr lang="en-US" dirty="0"/>
          </a:p>
          <a:p>
            <a:pPr rtl="1"/>
            <a:r>
              <a:rPr lang="en-US" dirty="0"/>
              <a:t> </a:t>
            </a:r>
          </a:p>
          <a:p>
            <a:pPr lvl="0" rtl="1"/>
            <a:r>
              <a:rPr lang="ar-EG" dirty="0"/>
              <a:t>يتم عمل مصدات للرياح حول المدينة ككل لحمياتها، والعمل على تشجير المدينة من الداخل بنوعيات مختلفة من الأشجار المثمرة.</a:t>
            </a:r>
            <a:endParaRPr lang="en-US" dirty="0"/>
          </a:p>
          <a:p>
            <a:r>
              <a:rPr lang="ar-EG" dirty="0"/>
              <a:t> </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a:t>من شركة "إفيك الصينية"</a:t>
            </a:r>
            <a:endParaRPr lang="en-US" dirty="0"/>
          </a:p>
        </p:txBody>
      </p:sp>
      <p:sp>
        <p:nvSpPr>
          <p:cNvPr id="3" name="Content Placeholder 2"/>
          <p:cNvSpPr>
            <a:spLocks noGrp="1"/>
          </p:cNvSpPr>
          <p:nvPr>
            <p:ph idx="1"/>
          </p:nvPr>
        </p:nvSpPr>
        <p:spPr/>
        <p:txBody>
          <a:bodyPr>
            <a:normAutofit fontScale="77500" lnSpcReduction="20000"/>
          </a:bodyPr>
          <a:lstStyle/>
          <a:p>
            <a:r>
              <a:rPr lang="ar-EG" dirty="0"/>
              <a:t> </a:t>
            </a:r>
            <a:endParaRPr lang="en-US" dirty="0"/>
          </a:p>
          <a:p>
            <a:pPr rtl="1"/>
            <a:r>
              <a:rPr lang="ar-EG" b="1" dirty="0"/>
              <a:t>ماسبق أعلاه إشارة إلى النقاط الأساسية الخاصة بالمشروع، والتي يمكن البدء بها، وفي حالة الإستفسار عن تفاصيل أخرى فإن مجموعة صحارى سوف تقوم بتقديم كافة التفاصيل المطلوبة ,</a:t>
            </a:r>
            <a:endParaRPr lang="en-US" dirty="0"/>
          </a:p>
          <a:p>
            <a:pPr rtl="1"/>
            <a:r>
              <a:rPr lang="ar-EG" b="1" dirty="0"/>
              <a:t> </a:t>
            </a:r>
            <a:endParaRPr lang="en-US" dirty="0"/>
          </a:p>
          <a:p>
            <a:pPr rtl="1"/>
            <a:r>
              <a:rPr lang="ar-EG" b="1" dirty="0"/>
              <a:t>هذا ومرفق طيه الكتاب الموجه إلينا من شركة "إفيك الصينية" ومجموعة مستندات توضح العلاقة الوطيدة مع مجموعتنا، والتي ستكون قاعدة الإنطلاق فيما بيننا لإنجاز هذا المشروع الضخم والمميز، والشركة الصينية على أتم الإستعداد للحضور إلى جمهورية مصر العربية لمناقشة أية تفاصيل مع سعادة رئيس الوزراء الكتور/ هشام قنديل وذلك في حالة إرسال دعوة رسمية لهم بعد الموافقة على المشروع لإتمام المناقشات والمفاوضات الخاصة بتوقيع العقد النهائي للمشروع.</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u="dbl" dirty="0"/>
              <a:t>مشروع بناء مدينة النهضة</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rtl="1"/>
            <a:r>
              <a:rPr lang="ar-EG" b="1" dirty="0"/>
              <a:t>	كما تهدف إلى خلق فرص عمل هائلة للقضاء على البطالة الرهيبة الحالية، واستيعاب الأجيال القادمة في سوق العمل الداخلي، مما يبعث الأمل في نفوس الشعب المصري العظيم، وخلق الحضارة المصرية الحديثة التي تبهر العالم من أقصاه إلى أقصاه ولتتغنى بها الأجيال القادمة بالإضافة إلى الحضارة المصرية الفرعونية السابقة التي كانت الملاذ الوحيد للأجيال السابقة وحتى الآن.</a:t>
            </a:r>
            <a:endParaRPr lang="en-US" dirty="0"/>
          </a:p>
          <a:p>
            <a:pPr rtl="1"/>
            <a:r>
              <a:rPr lang="ar-EG" b="1" dirty="0"/>
              <a:t> </a:t>
            </a:r>
            <a:endParaRPr lang="en-US" dirty="0"/>
          </a:p>
          <a:p>
            <a:pPr rtl="1"/>
            <a:r>
              <a:rPr lang="ar-EG" b="1" dirty="0"/>
              <a:t>	والهدف الأسمى من إنشاء هذه النوعية الجديدة من المدن المتكاملة أن يتم إنشائها على الظهير الصحراوي لكافة المحافظات وخاصة محافظات سيناء الحبيبة بما لها من أهمية إستراتيجية قصوى، لإعادة إخراج (نزع ملكية) المنشآت السكنية والمنشآت الصناعية وكافة الهياكل الخرسانية التي أنشأت على الأراضى الزراعية الخصبة الموجودة على ضفتي نهر النيل العظيم ولتتمكن الدولة من زيادة الرقعة الزراعية بإستعادة المستغل منها حاليا، ولإضافة مساحات ضخمة إلى هذه الرقعة بإستخدام كميات الطمي الهائلة والمتراكمة خلف السد العالي  لتعظيم الإنتاج الزراعي الذي يكفل تغطية إحتياجات البلاد من كافة المحاصيل الزراعية وتقديم كميات ضخمة للتصدير لتخفيض حاجة الدولة من النقد الأجنبي عن طريق الإقتراض.</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a:t>خلق فرص عمل هائلة للقضاء على البطالة الرهيبة الحالية</a:t>
            </a:r>
            <a:endParaRPr lang="en-US" dirty="0"/>
          </a:p>
        </p:txBody>
      </p:sp>
      <p:sp>
        <p:nvSpPr>
          <p:cNvPr id="3" name="Content Placeholder 2"/>
          <p:cNvSpPr>
            <a:spLocks noGrp="1"/>
          </p:cNvSpPr>
          <p:nvPr>
            <p:ph idx="1"/>
          </p:nvPr>
        </p:nvSpPr>
        <p:spPr/>
        <p:txBody>
          <a:bodyPr/>
          <a:lstStyle/>
          <a:p>
            <a:pPr rtl="1"/>
            <a:r>
              <a:rPr lang="ar-EG" b="1" dirty="0"/>
              <a:t> </a:t>
            </a:r>
            <a:endParaRPr lang="en-US" dirty="0"/>
          </a:p>
          <a:p>
            <a:pPr rtl="1"/>
            <a:r>
              <a:rPr lang="ar-EG" b="1" dirty="0"/>
              <a:t>	كما تهدف إلى خلق فرص عمل هائلة للقضاء على البطالة الرهيبة الحالية، واستيعاب الأجيال القادمة في سوق العمل الداخلي، مما يبعث الأمل في نفوس الشعب المصري العظيم، وخلق الحضارة المصرية الحديثة التي تبهر العالم من أقصاه إلى أقصاه ولتتغنى بها الأجيال القادمة بالإضافة إلى الحضارة المصرية الفرعونية السابقة التي كانت الملاذ الوحيد للأجيال السابقة وحتى الآن.</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a:t>الأسمى من إنشاء هذه النوعية الجديدة من المدن المتكاملة </a:t>
            </a:r>
            <a:endParaRPr lang="en-US" dirty="0"/>
          </a:p>
        </p:txBody>
      </p:sp>
      <p:sp>
        <p:nvSpPr>
          <p:cNvPr id="3" name="Content Placeholder 2"/>
          <p:cNvSpPr>
            <a:spLocks noGrp="1"/>
          </p:cNvSpPr>
          <p:nvPr>
            <p:ph idx="1"/>
          </p:nvPr>
        </p:nvSpPr>
        <p:spPr/>
        <p:txBody>
          <a:bodyPr>
            <a:normAutofit fontScale="77500" lnSpcReduction="20000"/>
          </a:bodyPr>
          <a:lstStyle/>
          <a:p>
            <a:pPr rtl="1"/>
            <a:r>
              <a:rPr lang="ar-EG" b="1" dirty="0"/>
              <a:t> </a:t>
            </a:r>
            <a:endParaRPr lang="en-US" dirty="0"/>
          </a:p>
          <a:p>
            <a:pPr rtl="1"/>
            <a:r>
              <a:rPr lang="ar-EG" b="1" dirty="0"/>
              <a:t>	والهدف الأسمى من إنشاء هذه النوعية الجديدة من المدن المتكاملة أن يتم إنشائها على الظهير الصحراوي لكافة المحافظات وخاصة محافظات سيناء الحبيبة بما لها من أهمية إستراتيجية قصوى، لإعادة إخراج (نزع ملكية) المنشآت السكنية والمنشآت الصناعية وكافة الهياكل الخرسانية التي أنشأت على الأراضى الزراعية الخصبة الموجودة على ضفتي نهر النيل العظيم ولتتمكن الدولة من زيادة الرقعة الزراعية بإستعادة المستغل منها حاليا، ولإضافة مساحات ضخمة إلى هذه الرقعة بإستخدام كميات الطمي الهائلة والمتراكمة خلف السد العالي  لتعظيم الإنتاج الزراعي الذي يكفل تغطية إحتياجات البلاد من كافة المحاصيل الزراعية وتقديم كميات ضخمة للتصدير لتخفيض حاجة الدولة من النقد الأجنبي عن طريق الإقتراض.</a:t>
            </a:r>
            <a:endParaRPr lang="en-US" dirty="0"/>
          </a:p>
          <a:p>
            <a:pPr rtl="1"/>
            <a:r>
              <a:rPr lang="ar-EG" b="1" dirty="0"/>
              <a:t> </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a:t>المدينة الأولى والتي ستشتمل على المصانع الأساسية </a:t>
            </a:r>
            <a:endParaRPr lang="en-US" dirty="0"/>
          </a:p>
        </p:txBody>
      </p:sp>
      <p:sp>
        <p:nvSpPr>
          <p:cNvPr id="3" name="Content Placeholder 2"/>
          <p:cNvSpPr>
            <a:spLocks noGrp="1"/>
          </p:cNvSpPr>
          <p:nvPr>
            <p:ph idx="1"/>
          </p:nvPr>
        </p:nvSpPr>
        <p:spPr/>
        <p:txBody>
          <a:bodyPr>
            <a:normAutofit lnSpcReduction="10000"/>
          </a:bodyPr>
          <a:lstStyle/>
          <a:p>
            <a:pPr rtl="1"/>
            <a:r>
              <a:rPr lang="ar-EG" b="1" dirty="0"/>
              <a:t> </a:t>
            </a:r>
            <a:endParaRPr lang="en-US" dirty="0"/>
          </a:p>
          <a:p>
            <a:pPr rtl="1"/>
            <a:r>
              <a:rPr lang="ar-EG" b="1" dirty="0"/>
              <a:t>	مع ضرورة الإشارة إلى أن النظام الذي سيتبع في المدينة الأولى والتي ستشتمل على المصانع الأساسية التي ستمد كافة المدن بإحتياجاتها الإنتاجية لن يتكرر هذا النظام إلا في المحافظات الأساسية على مستوى البلاد وفقا للإحتياجات الفعلية للسوق الداخلي، والكميات المستهدفة من هذه المنتجات للتصدير الخارجي، سواء للدول العربية والأفريقية، وحتى السوق العالمى في مراحل لاحقة.</a:t>
            </a:r>
            <a:endParaRPr lang="en-US" dirty="0"/>
          </a:p>
          <a:p>
            <a:pPr rtl="1"/>
            <a:r>
              <a:rPr lang="en-US" b="1" dirty="0"/>
              <a:t> </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الفوائد الأساسية المتوقعة من المشروع </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pPr rtl="1"/>
            <a:r>
              <a:rPr lang="ar-EG" b="1" dirty="0"/>
              <a:t> </a:t>
            </a:r>
            <a:endParaRPr lang="en-US" dirty="0"/>
          </a:p>
          <a:p>
            <a:pPr rtl="1"/>
            <a:r>
              <a:rPr lang="ar-EG" b="1" dirty="0"/>
              <a:t> </a:t>
            </a:r>
            <a:endParaRPr lang="en-US" dirty="0"/>
          </a:p>
          <a:p>
            <a:pPr lvl="0" rtl="1"/>
            <a:r>
              <a:rPr lang="ar-EG" b="1" dirty="0"/>
              <a:t>خلق فرص عمل تتراوح بين 250,000 إلى 750,000 فرصة عمل خلال فترة إنشاء المشروع، وتزداد إلى حوالي 1,500,000 فرصة عمل عند الإنتهاء من إنشاء المناطق الصناعية والزراعية .</a:t>
            </a:r>
            <a:endParaRPr lang="en-US" dirty="0"/>
          </a:p>
          <a:p>
            <a:pPr rtl="1"/>
            <a:r>
              <a:rPr lang="en-US" b="1" dirty="0"/>
              <a:t> </a:t>
            </a:r>
            <a:endParaRPr lang="en-US" dirty="0"/>
          </a:p>
          <a:p>
            <a:pPr lvl="0" rtl="1"/>
            <a:r>
              <a:rPr lang="ar-EG" b="1" dirty="0"/>
              <a:t>تخفيض الكثافة السكانية بالمدن الحالية وخاصة مدينة القاهرة، حيث يمكن تحويل حوالي 5,000,000 مواطن إلى المدينة الجديدة.</a:t>
            </a:r>
            <a:endParaRPr lang="en-US" dirty="0"/>
          </a:p>
          <a:p>
            <a:pPr rtl="1"/>
            <a:r>
              <a:rPr lang="en-US" b="1" dirty="0"/>
              <a:t> </a:t>
            </a:r>
            <a:endParaRPr lang="en-US" dirty="0"/>
          </a:p>
          <a:p>
            <a:pPr lvl="0" rtl="1"/>
            <a:r>
              <a:rPr lang="ar-EG" b="1" dirty="0"/>
              <a:t>زيادة حجم التصدير للشرق الأوسط وأفريقيا ودول العالم بالعملة الصعبة.</a:t>
            </a:r>
            <a:endParaRPr lang="en-US" dirty="0"/>
          </a:p>
          <a:p>
            <a:pPr rtl="1"/>
            <a:r>
              <a:rPr lang="en-US" b="1" dirty="0"/>
              <a:t> </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الفوائد الأساسية المتوقعة من المشروع </a:t>
            </a:r>
            <a:endParaRPr lang="en-US" dirty="0"/>
          </a:p>
        </p:txBody>
      </p:sp>
      <p:sp>
        <p:nvSpPr>
          <p:cNvPr id="3" name="Content Placeholder 2"/>
          <p:cNvSpPr>
            <a:spLocks noGrp="1"/>
          </p:cNvSpPr>
          <p:nvPr>
            <p:ph idx="1"/>
          </p:nvPr>
        </p:nvSpPr>
        <p:spPr/>
        <p:txBody>
          <a:bodyPr>
            <a:normAutofit fontScale="77500" lnSpcReduction="20000"/>
          </a:bodyPr>
          <a:lstStyle/>
          <a:p>
            <a:pPr rtl="1"/>
            <a:r>
              <a:rPr lang="en-US" b="1" dirty="0"/>
              <a:t> </a:t>
            </a:r>
            <a:endParaRPr lang="en-US" dirty="0"/>
          </a:p>
          <a:p>
            <a:pPr lvl="0" rtl="1"/>
            <a:r>
              <a:rPr lang="ar-EG" b="1" dirty="0"/>
              <a:t>خلق مجتمع شبابي ذو كفاءة عالية مستخدما النظم التكنولوجية الحديثة المتطورة من خلال مراكز التدريب المتخصصة، وجامعة الحرفيين، مما يتيح الإستفادة من هذه العمالة في الخارج لزيادة حجم العملات الصعبة من تحويلات هؤلاء الفنيين.</a:t>
            </a:r>
            <a:endParaRPr lang="en-US" dirty="0"/>
          </a:p>
          <a:p>
            <a:pPr rtl="1"/>
            <a:r>
              <a:rPr lang="en-US" b="1" dirty="0"/>
              <a:t> </a:t>
            </a:r>
            <a:endParaRPr lang="en-US" dirty="0"/>
          </a:p>
          <a:p>
            <a:pPr lvl="0" rtl="1"/>
            <a:r>
              <a:rPr lang="ar-EG" b="1" dirty="0"/>
              <a:t>خلق مجتمع عصري يسوده الود والمحبة، إضافة إلى التعود على إحترام النظم والقوانين من خلال الممارسة الفعلية داخل المدن الجديدة.</a:t>
            </a:r>
            <a:endParaRPr lang="en-US" dirty="0"/>
          </a:p>
          <a:p>
            <a:pPr rtl="1"/>
            <a:r>
              <a:rPr lang="en-US" b="1" dirty="0"/>
              <a:t> </a:t>
            </a:r>
            <a:endParaRPr lang="en-US" dirty="0"/>
          </a:p>
          <a:p>
            <a:pPr lvl="0" rtl="1"/>
            <a:r>
              <a:rPr lang="ar-EG" b="1" dirty="0"/>
              <a:t>خلق الخطوة الأولى لوضع أقدام مصر على عتبات الدول المتخصصة في الصناعات الثقيلة بأحدث نظم التكنولوجيا المتطورة، لتصدير تلك المنتجات الصناعية الضخمة لكافة دول العالم بأسعار تنافسية.</a:t>
            </a:r>
            <a:endParaRPr lang="en-US" dirty="0"/>
          </a:p>
          <a:p>
            <a:pPr rtl="1"/>
            <a:r>
              <a:rPr lang="en-US" b="1" dirty="0"/>
              <a:t> </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a:t>الفوائد الأساسية المتوقعة من المشروع </a:t>
            </a:r>
            <a:endParaRPr lang="en-US" dirty="0"/>
          </a:p>
        </p:txBody>
      </p:sp>
      <p:sp>
        <p:nvSpPr>
          <p:cNvPr id="3" name="Content Placeholder 2"/>
          <p:cNvSpPr>
            <a:spLocks noGrp="1"/>
          </p:cNvSpPr>
          <p:nvPr>
            <p:ph idx="1"/>
          </p:nvPr>
        </p:nvSpPr>
        <p:spPr/>
        <p:txBody>
          <a:bodyPr>
            <a:normAutofit fontScale="77500" lnSpcReduction="20000"/>
          </a:bodyPr>
          <a:lstStyle/>
          <a:p>
            <a:pPr rtl="1"/>
            <a:r>
              <a:rPr lang="en-US" b="1" dirty="0"/>
              <a:t> </a:t>
            </a:r>
            <a:endParaRPr lang="en-US" dirty="0"/>
          </a:p>
          <a:p>
            <a:pPr lvl="0" rtl="1"/>
            <a:r>
              <a:rPr lang="ar-EG" b="1" dirty="0"/>
              <a:t>خلق المناخ الجاذب للشركات العالمية لفتح فروع ومصانع لها داخل مصر لتقديم كافة الخدمات الخاصة بها، مثلما حدث في الفلبين والصين والهند.</a:t>
            </a:r>
            <a:endParaRPr lang="en-US" dirty="0"/>
          </a:p>
          <a:p>
            <a:pPr rtl="1"/>
            <a:r>
              <a:rPr lang="en-US" b="1" dirty="0"/>
              <a:t> </a:t>
            </a:r>
            <a:endParaRPr lang="en-US" dirty="0"/>
          </a:p>
          <a:p>
            <a:pPr lvl="0" rtl="1"/>
            <a:r>
              <a:rPr lang="ar-EG" b="1" dirty="0"/>
              <a:t>إتباع الأساليب الحديثة في المدن الجديدة يتيح الحفاظ على البيئة، وكذلك إنتاج الكهرباء بخاصية الخلايا الشمسية يزيد من تحسين المناخ في هذه المدن.</a:t>
            </a:r>
            <a:endParaRPr lang="en-US" dirty="0"/>
          </a:p>
          <a:p>
            <a:pPr rtl="1"/>
            <a:r>
              <a:rPr lang="en-US" b="1" dirty="0"/>
              <a:t> </a:t>
            </a:r>
            <a:endParaRPr lang="en-US" dirty="0"/>
          </a:p>
          <a:p>
            <a:pPr lvl="0" rtl="1"/>
            <a:r>
              <a:rPr lang="ar-EG" b="1" dirty="0"/>
              <a:t>تقديم أنظمة جديدة ومبتكرة في مجال الزراعة لتغطية إحتياجات المدينة والمناطق المجاورة لها من الخضروات والفواكه العشبية، والعلائق الحيوانية لتغذية الحيوانات بدلا عن إنتاج البرسيم الذي يستحوذ على مساحات شاسعة من الأراضي.</a:t>
            </a:r>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219</Words>
  <Application>Microsoft Office PowerPoint</Application>
  <PresentationFormat>On-screen Show (4:3)</PresentationFormat>
  <Paragraphs>179</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مشروع بناء مدينة النهضة </vt:lpstr>
      <vt:lpstr>  مدينة متكاملة حديثة في جمهورية مصر العربية </vt:lpstr>
      <vt:lpstr>مشروع بناء مدينة النهضة </vt:lpstr>
      <vt:lpstr>خلق فرص عمل هائلة للقضاء على البطالة الرهيبة الحالية</vt:lpstr>
      <vt:lpstr>الأسمى من إنشاء هذه النوعية الجديدة من المدن المتكاملة </vt:lpstr>
      <vt:lpstr>المدينة الأولى والتي ستشتمل على المصانع الأساسية </vt:lpstr>
      <vt:lpstr>الفوائد الأساسية المتوقعة من المشروع </vt:lpstr>
      <vt:lpstr>الفوائد الأساسية المتوقعة من المشروع </vt:lpstr>
      <vt:lpstr>الفوائد الأساسية المتوقعة من المشروع </vt:lpstr>
      <vt:lpstr>الفوائد الأساسية المتوقعة من المشروع </vt:lpstr>
      <vt:lpstr>الفوائد الأساسية المتوقعة من المشروع </vt:lpstr>
      <vt:lpstr>الفوائد الأساسية المتوقعة من المشروع </vt:lpstr>
      <vt:lpstr>اسلوب التعامل المقترح من مجموعة صحارى </vt:lpstr>
      <vt:lpstr>اسلوب التعامل المقترح من مجموعة صحارى </vt:lpstr>
      <vt:lpstr>اسلوب التعامل المقترح من مجموعة صحارى </vt:lpstr>
      <vt:lpstr>تصور مجموعة صحارى للمدينة المتكاملة </vt:lpstr>
      <vt:lpstr>تصور مجموعة صحارى للمدينة المتكاملة </vt:lpstr>
      <vt:lpstr>تصور مجموعة صحارى للمدينة المتكاملة </vt:lpstr>
      <vt:lpstr>تصور مجموعة صحارى للمدينة المتكاملة </vt:lpstr>
      <vt:lpstr>تصور مجموعة صحارى للمدينة المتكاملة </vt:lpstr>
      <vt:lpstr>تصور مجموعة صحارى للمدينة المتكاملة </vt:lpstr>
      <vt:lpstr>تصور مجموعة صحارى للمدينة المتكاملة </vt:lpstr>
      <vt:lpstr>التصور المقترح للأحياء السكنية </vt:lpstr>
      <vt:lpstr>التصور المقترح للأحياء السكنية </vt:lpstr>
      <vt:lpstr>من شركة "إفيك الصينية"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بناء مدينة النهضة</dc:title>
  <dc:creator>KAYY</dc:creator>
  <cp:lastModifiedBy>KAYY</cp:lastModifiedBy>
  <cp:revision>6</cp:revision>
  <dcterms:created xsi:type="dcterms:W3CDTF">2012-12-21T20:54:01Z</dcterms:created>
  <dcterms:modified xsi:type="dcterms:W3CDTF">2012-12-21T21:49:03Z</dcterms:modified>
</cp:coreProperties>
</file>